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</p:sldMasterIdLst>
  <p:notesMasterIdLst>
    <p:notesMasterId r:id="rId37"/>
  </p:notesMasterIdLst>
  <p:handoutMasterIdLst>
    <p:handoutMasterId r:id="rId38"/>
  </p:handoutMasterIdLst>
  <p:sldIdLst>
    <p:sldId id="306" r:id="rId4"/>
    <p:sldId id="261" r:id="rId5"/>
    <p:sldId id="319" r:id="rId6"/>
    <p:sldId id="320" r:id="rId7"/>
    <p:sldId id="322" r:id="rId8"/>
    <p:sldId id="355" r:id="rId9"/>
    <p:sldId id="323" r:id="rId10"/>
    <p:sldId id="324" r:id="rId11"/>
    <p:sldId id="325" r:id="rId12"/>
    <p:sldId id="348" r:id="rId13"/>
    <p:sldId id="351" r:id="rId14"/>
    <p:sldId id="262" r:id="rId15"/>
    <p:sldId id="349" r:id="rId16"/>
    <p:sldId id="263" r:id="rId17"/>
    <p:sldId id="352" r:id="rId18"/>
    <p:sldId id="338" r:id="rId19"/>
    <p:sldId id="339" r:id="rId20"/>
    <p:sldId id="340" r:id="rId21"/>
    <p:sldId id="341" r:id="rId22"/>
    <p:sldId id="344" r:id="rId23"/>
    <p:sldId id="346" r:id="rId24"/>
    <p:sldId id="350" r:id="rId25"/>
    <p:sldId id="257" r:id="rId26"/>
    <p:sldId id="258" r:id="rId27"/>
    <p:sldId id="259" r:id="rId28"/>
    <p:sldId id="260" r:id="rId29"/>
    <p:sldId id="347" r:id="rId30"/>
    <p:sldId id="308" r:id="rId31"/>
    <p:sldId id="354" r:id="rId32"/>
    <p:sldId id="309" r:id="rId33"/>
    <p:sldId id="353" r:id="rId34"/>
    <p:sldId id="307" r:id="rId35"/>
    <p:sldId id="310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US" dirty="0"/>
            <a:t>Mel</a:t>
          </a:r>
          <a:r>
            <a:rPr lang="de-DE" dirty="0"/>
            <a:t>-</a:t>
          </a:r>
          <a:r>
            <a:rPr lang="de-DE" dirty="0" err="1"/>
            <a:t>Frequency</a:t>
          </a:r>
          <a:r>
            <a:rPr lang="de-DE" dirty="0"/>
            <a:t> </a:t>
          </a:r>
          <a:r>
            <a:rPr lang="de-DE" dirty="0" err="1"/>
            <a:t>Cepstral</a:t>
          </a:r>
          <a:r>
            <a:rPr lang="de-DE" dirty="0"/>
            <a:t> </a:t>
          </a:r>
          <a:r>
            <a:rPr lang="de-DE" dirty="0" err="1"/>
            <a:t>Coefficients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GB" dirty="0"/>
            <a:t>Chroma Frequencies </a:t>
          </a:r>
          <a:endParaRPr lang="en-US" dirty="0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Mel</a:t>
          </a:r>
          <a:r>
            <a:rPr lang="de-DE" sz="2700" kern="1200" dirty="0"/>
            <a:t>-</a:t>
          </a:r>
          <a:r>
            <a:rPr lang="de-DE" sz="2700" kern="1200" dirty="0" err="1"/>
            <a:t>Frequency</a:t>
          </a:r>
          <a:r>
            <a:rPr lang="de-DE" sz="2700" kern="1200" dirty="0"/>
            <a:t> </a:t>
          </a:r>
          <a:r>
            <a:rPr lang="de-DE" sz="2700" kern="1200" dirty="0" err="1"/>
            <a:t>Cepstral</a:t>
          </a:r>
          <a:r>
            <a:rPr lang="de-DE" sz="2700" kern="1200" dirty="0"/>
            <a:t> </a:t>
          </a:r>
          <a:r>
            <a:rPr lang="de-DE" sz="2700" kern="1200" dirty="0" err="1"/>
            <a:t>Coefficients</a:t>
          </a:r>
          <a:endParaRPr lang="en-US" sz="2700" kern="1200" dirty="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Chroma Frequencies </a:t>
          </a:r>
          <a:endParaRPr lang="en-US" sz="2700" kern="1200" dirty="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415BEE-BB71-4D6C-86A4-BAF03FF47D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1EB68-BE9E-4A0A-9291-1554DE602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024BF-C0AA-468D-992B-A5BB3A83D799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1EA5-A09A-4B88-926D-52570020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F406A-A3CD-48AA-A684-AB65409055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B5E65-DE84-4450-8E8A-E9E3F1609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21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A85AA-56F8-48E5-8212-F3ADB2F3A8ED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87295-1ED2-4217-BD5D-EDFC1CC4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149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2D310309-7CEB-4085-BEC3-C1633CA4D10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831-A500-4E11-A11D-1E6E776FEFDE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9F79-8EF7-4AF4-9536-636C3846AC70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5BBB-2B0B-4ADB-B226-563F5007351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A00F3-DB7D-4BF2-9807-6B10AAA5798F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F15D-8036-4B94-9254-A1097647E9DD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326D-B271-4855-A7DE-CEDF63473373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56E1-ED71-4562-B6D6-5407C09C0348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F5EF-8D0D-4520-98E0-383871B190F4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89E2-E881-4557-9222-50DD26D15B5D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B525-BC5D-4F0B-9969-69708F4E9478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B6D1FA-5BB0-4FFF-90D1-462B77A8991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077C-D91F-4F6B-84ED-0191DFD27D36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71B8-686B-4B0F-B44D-D23B46884215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BD59-67CD-478A-980A-A8CD2FA030D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6BAF-192C-439F-8D39-9790EB8B6A4C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AB3C5F-BC8A-455E-B5C7-714424375F2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A070D-23ED-49D7-8103-24695893F768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28C94-DDC6-4875-B48E-D8DDC392F26E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2F72-AA8E-4F8B-870B-76466589FFC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40947-F6E6-4F02-AEA2-EC03446A688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402B-8784-4653-A043-77FAA66D3FC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984-0E86-4014-AE1A-EAC56798D907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5BC1-4C5A-44E7-82B6-AB3A8737BAE3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4E070-1D29-4BBC-8CDB-7D3D7A513D9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0D0C20-ED8E-430E-96FC-A3C7A9CCF65D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DABD-87F9-421F-A800-3031ECBD421A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D358-6F16-4FBE-9B2E-3EE60840704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76F-76ED-4DF7-9ACA-5C8B6B0BF12A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B60EF69-68EA-4D80-B378-A58DBE0067C1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1538-334A-4407-BCCE-761AE3EA56E3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E8BF-900A-4302-95F3-0D5F0914728C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C9AF0C1A-CE93-4859-B472-5A44950EB1AC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88738CA-FFEA-43A8-AC9D-35F9A8DC6843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1547B52-DEFC-4052-922A-4BC5B14B1D9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12319-66DB-4C79-8FC5-C307351C004F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7D0DAA-A338-4652-9704-F524BAA13E1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adaolteanu/gtzan-dataset-music-genre-classification/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0mNFAFdz_Q&amp;t=267s" TargetMode="External"/><Relationship Id="rId5" Type="http://schemas.openxmlformats.org/officeDocument/2006/relationships/hyperlink" Target="https://towardsdatascience.com/musical-genre-classification-with-convolutional-neural-networks-ff04f9601a74" TargetMode="External"/><Relationship Id="rId4" Type="http://schemas.openxmlformats.org/officeDocument/2006/relationships/hyperlink" Target="https://towardsdatascience.com/music-genre-classification-with-python-c714d032f0d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informationretrieval.com/stft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dirty="0" err="1">
                <a:solidFill>
                  <a:srgbClr val="FFFFFF"/>
                </a:solidFill>
              </a:rPr>
              <a:t>Mostly</a:t>
            </a:r>
            <a:r>
              <a:rPr lang="de-DE" sz="3600" dirty="0">
                <a:solidFill>
                  <a:srgbClr val="FFFFFF"/>
                </a:solidFill>
              </a:rPr>
              <a:t> </a:t>
            </a:r>
            <a:r>
              <a:rPr lang="de-DE" sz="3600" dirty="0" err="1">
                <a:solidFill>
                  <a:srgbClr val="FFFFFF"/>
                </a:solidFill>
              </a:rPr>
              <a:t>Unfinished</a:t>
            </a:r>
            <a:r>
              <a:rPr lang="de-DE" sz="3600" dirty="0">
                <a:solidFill>
                  <a:srgbClr val="FFFFFF"/>
                </a:solidFill>
              </a:rPr>
              <a:t> 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478387-E75F-46D4-AB07-098E1068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871238-F8CE-45B7-A6F7-878C5E460977}"/>
              </a:ext>
            </a:extLst>
          </p:cNvPr>
          <p:cNvSpPr/>
          <p:nvPr/>
        </p:nvSpPr>
        <p:spPr>
          <a:xfrm>
            <a:off x="332183" y="238539"/>
            <a:ext cx="11475504" cy="616226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3F241-6AC9-4BB2-8A65-45C3C4FB1041}"/>
              </a:ext>
            </a:extLst>
          </p:cNvPr>
          <p:cNvSpPr txBox="1"/>
          <p:nvPr/>
        </p:nvSpPr>
        <p:spPr>
          <a:xfrm>
            <a:off x="3138932" y="457200"/>
            <a:ext cx="676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Reggae Zero Crossings:11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object, measure, flower&#10;&#10;Description automatically generated">
            <a:extLst>
              <a:ext uri="{FF2B5EF4-FFF2-40B4-BE49-F238E27FC236}">
                <a16:creationId xmlns:a16="http://schemas.microsoft.com/office/drawing/2014/main" id="{A9EB9F6E-C03C-4D25-9D87-5311E428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" y="826532"/>
            <a:ext cx="5379504" cy="2073964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0DA8C-236C-48DD-A7C0-D5916BDA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6532"/>
            <a:ext cx="5486400" cy="2073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B1521-7D48-4A54-978D-D46355456151}"/>
              </a:ext>
            </a:extLst>
          </p:cNvPr>
          <p:cNvSpPr txBox="1"/>
          <p:nvPr/>
        </p:nvSpPr>
        <p:spPr>
          <a:xfrm>
            <a:off x="3138932" y="3558799"/>
            <a:ext cx="6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Hip Hop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D5F5825-7AA2-4983-B3A3-27ECC24B5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" y="4107613"/>
            <a:ext cx="5361906" cy="2075688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520ED41-9F64-4DF8-B8EF-C78C64881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07614"/>
            <a:ext cx="5509905" cy="208115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2A3A4C-D03E-4CB3-855A-C1C986A7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Centroid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Measure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characterise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spectrum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Indicates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 „</a:t>
            </a:r>
            <a:r>
              <a:rPr lang="de-DE" dirty="0" err="1">
                <a:solidFill>
                  <a:schemeClr val="bg1"/>
                </a:solidFill>
              </a:rPr>
              <a:t>centre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mass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located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weighted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present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x(n) </a:t>
            </a:r>
            <a:r>
              <a:rPr lang="en-US" dirty="0">
                <a:solidFill>
                  <a:schemeClr val="bg1"/>
                </a:solidFill>
              </a:rPr>
              <a:t>represents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magnitude</a:t>
            </a:r>
            <a:r>
              <a:rPr lang="de-DE" dirty="0">
                <a:solidFill>
                  <a:schemeClr val="bg1"/>
                </a:solidFill>
              </a:rPr>
              <a:t>, f(n)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interval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CC838C-97D0-485E-A833-C85FEED3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26" y="3389305"/>
            <a:ext cx="4324350" cy="125730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09DA72E-CAB1-4644-9528-618D40F5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Small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(20 in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case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Describe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envelope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models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charasteristics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human </a:t>
            </a:r>
            <a:r>
              <a:rPr lang="de-DE" dirty="0" err="1">
                <a:solidFill>
                  <a:schemeClr val="bg1"/>
                </a:solidFill>
              </a:rPr>
              <a:t>voice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Human </a:t>
            </a:r>
            <a:r>
              <a:rPr lang="de-DE" dirty="0" err="1">
                <a:solidFill>
                  <a:schemeClr val="bg1"/>
                </a:solidFill>
              </a:rPr>
              <a:t>perception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speech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linear </a:t>
            </a:r>
            <a:r>
              <a:rPr lang="de-DE" dirty="0" err="1">
                <a:solidFill>
                  <a:schemeClr val="bg1"/>
                </a:solidFill>
              </a:rPr>
              <a:t>until</a:t>
            </a:r>
            <a:r>
              <a:rPr lang="de-DE" dirty="0">
                <a:solidFill>
                  <a:schemeClr val="bg1"/>
                </a:solidFill>
              </a:rPr>
              <a:t> 1000 Hz Range(100-3200 Hz) and 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threre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Conversion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normal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f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m: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584B8C-DC4E-4DD0-BCDF-FFD980E5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4906511"/>
            <a:ext cx="3581400" cy="6858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29631A-908C-4DDA-9A7A-7C9730F0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19079F-E044-45FA-928A-3004BEA611A3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Chroma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DE03C-A15B-4264-A50C-E7E2003809F4}"/>
              </a:ext>
            </a:extLst>
          </p:cNvPr>
          <p:cNvSpPr/>
          <p:nvPr/>
        </p:nvSpPr>
        <p:spPr>
          <a:xfrm>
            <a:off x="369030" y="179515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CB2333-8401-4496-8E02-296FAA2308E6}"/>
              </a:ext>
            </a:extLst>
          </p:cNvPr>
          <p:cNvSpPr/>
          <p:nvPr/>
        </p:nvSpPr>
        <p:spPr>
          <a:xfrm>
            <a:off x="531302" y="1922085"/>
            <a:ext cx="10626056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Project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whole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spectrum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12 </a:t>
            </a:r>
            <a:r>
              <a:rPr lang="de-DE" sz="2400" dirty="0" err="1">
                <a:solidFill>
                  <a:schemeClr val="bg1"/>
                </a:solidFill>
              </a:rPr>
              <a:t>distinct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semitones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chromas</a:t>
            </a:r>
            <a:r>
              <a:rPr lang="de-DE" sz="2400" dirty="0">
                <a:solidFill>
                  <a:schemeClr val="bg1"/>
                </a:solidFill>
              </a:rPr>
              <a:t>)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musical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octave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42F69A-0126-4701-9553-69321001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72" y="2591420"/>
            <a:ext cx="4185656" cy="29200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1E43C6-BF6A-49B8-AB91-ECE4EFCD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A35C5B-BBAF-416D-8C18-A87AFB54A186}"/>
              </a:ext>
            </a:extLst>
          </p:cNvPr>
          <p:cNvSpPr txBox="1"/>
          <p:nvPr/>
        </p:nvSpPr>
        <p:spPr>
          <a:xfrm>
            <a:off x="4003172" y="5511510"/>
            <a:ext cx="748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Mellina</a:t>
            </a:r>
            <a:r>
              <a:rPr lang="en-GB" sz="1200" dirty="0"/>
              <a:t>, Alessio &amp; </a:t>
            </a:r>
            <a:r>
              <a:rPr lang="en-GB" sz="1200" dirty="0" err="1"/>
              <a:t>Sentinelli</a:t>
            </a:r>
            <a:r>
              <a:rPr lang="en-GB" sz="1200" dirty="0"/>
              <a:t>, Alexandro &amp; </a:t>
            </a:r>
            <a:r>
              <a:rPr lang="en-GB" sz="1200" dirty="0" err="1"/>
              <a:t>Marfia</a:t>
            </a:r>
            <a:r>
              <a:rPr lang="en-GB" sz="1200" dirty="0"/>
              <a:t>, Gustavo &amp; </a:t>
            </a:r>
            <a:r>
              <a:rPr lang="en-GB" sz="1200" dirty="0" err="1"/>
              <a:t>Roccetti</a:t>
            </a:r>
            <a:r>
              <a:rPr lang="en-GB" sz="1200" dirty="0"/>
              <a:t>, Marco. (2012). AREEB: Automatic </a:t>
            </a:r>
            <a:r>
              <a:rPr lang="en-GB" sz="1200" dirty="0" err="1"/>
              <a:t>REfrain</a:t>
            </a:r>
            <a:r>
              <a:rPr lang="en-GB" sz="1200" dirty="0"/>
              <a:t> extraction for </a:t>
            </a:r>
            <a:r>
              <a:rPr lang="en-GB" sz="1200" dirty="0" err="1"/>
              <a:t>ThumBnail</a:t>
            </a:r>
            <a:r>
              <a:rPr lang="en-GB" sz="1200" dirty="0"/>
              <a:t>. 2012 IEEE Consumer Communications and Networking Conference, CCNC'2012. 10.1109/CCNC.2012.6181003. </a:t>
            </a:r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Chromagramm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extract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Pitch Class Profile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Transition Matrix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Train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A40D0F-E29C-4E08-BAB9-0FFC4C85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637991"/>
            <a:ext cx="8028987" cy="76376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Chromagram on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Side,   Transition Matrix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Side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Prob 2 different </a:t>
            </a:r>
            <a:r>
              <a:rPr lang="de-DE" dirty="0" err="1">
                <a:solidFill>
                  <a:schemeClr val="bg1"/>
                </a:solidFill>
              </a:rPr>
              <a:t>songs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10F302-4AA4-401C-BB15-70018F06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9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061BD9-C860-4C52-8372-05874E728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6C6713-4964-48C5-85F2-B47D2CE3DDAF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LogisticRegression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RandomForests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SupportVectorMachine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Multi-Layer-</a:t>
            </a:r>
            <a:r>
              <a:rPr lang="de-DE" dirty="0" err="1">
                <a:solidFill>
                  <a:schemeClr val="bg1"/>
                </a:solidFill>
              </a:rPr>
              <a:t>Perceptron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728158-8E0F-4F2B-A608-CFC2EB98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7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8913E7C-56E3-4396-B440-4991FB8377A1}"/>
              </a:ext>
            </a:extLst>
          </p:cNvPr>
          <p:cNvSpPr/>
          <p:nvPr/>
        </p:nvSpPr>
        <p:spPr>
          <a:xfrm>
            <a:off x="340572" y="457201"/>
            <a:ext cx="9734606" cy="11618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 dirty="0">
                <a:solidFill>
                  <a:schemeClr val="bg1"/>
                </a:solidFill>
              </a:rPr>
              <a:t>: Multi-Layer-</a:t>
            </a:r>
            <a:r>
              <a:rPr lang="de-DE" dirty="0" err="1">
                <a:solidFill>
                  <a:schemeClr val="bg1"/>
                </a:solidFill>
              </a:rPr>
              <a:t>Perceptron</a:t>
            </a:r>
            <a:r>
              <a:rPr lang="de-DE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DB92F-5B40-48A0-A36B-88F29195F35C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Parameter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 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hidden_layer_sizes</a:t>
            </a:r>
            <a:r>
              <a:rPr lang="de-DE" sz="2000" dirty="0">
                <a:solidFill>
                  <a:schemeClr val="bg1"/>
                </a:solidFill>
              </a:rPr>
              <a:t>: (100) , (100,50) and (50,50,50)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activation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relu</a:t>
            </a:r>
            <a:r>
              <a:rPr lang="de-DE" sz="2000" dirty="0">
                <a:solidFill>
                  <a:schemeClr val="bg1"/>
                </a:solidFill>
              </a:rPr>
              <a:t>‘ and ‘</a:t>
            </a:r>
            <a:r>
              <a:rPr lang="de-DE" sz="2000" dirty="0" err="1">
                <a:solidFill>
                  <a:schemeClr val="bg1"/>
                </a:solidFill>
              </a:rPr>
              <a:t>logistic</a:t>
            </a:r>
            <a:r>
              <a:rPr lang="de-DE" sz="2000" dirty="0">
                <a:solidFill>
                  <a:schemeClr val="bg1"/>
                </a:solidFill>
              </a:rPr>
              <a:t>‘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solver</a:t>
            </a:r>
            <a:r>
              <a:rPr lang="de-DE" sz="2000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</a:rPr>
              <a:t>‘</a:t>
            </a:r>
            <a:r>
              <a:rPr lang="en-US" sz="2000" dirty="0" err="1">
                <a:solidFill>
                  <a:schemeClr val="bg1"/>
                </a:solidFill>
              </a:rPr>
              <a:t>lbfgs</a:t>
            </a:r>
            <a:r>
              <a:rPr lang="en-US" sz="2000" dirty="0">
                <a:solidFill>
                  <a:schemeClr val="bg1"/>
                </a:solidFill>
              </a:rPr>
              <a:t>’ (quasi-Newton optimizer) and ’</a:t>
            </a:r>
            <a:r>
              <a:rPr lang="en-US" sz="2000" dirty="0" err="1">
                <a:solidFill>
                  <a:schemeClr val="bg1"/>
                </a:solidFill>
              </a:rPr>
              <a:t>adam</a:t>
            </a:r>
            <a:r>
              <a:rPr lang="en-US" sz="2000" dirty="0">
                <a:solidFill>
                  <a:schemeClr val="bg1"/>
                </a:solidFill>
              </a:rPr>
              <a:t>’ (based on stochastic gradient descent)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alpha</a:t>
            </a:r>
            <a:r>
              <a:rPr lang="de-DE" sz="2000" dirty="0">
                <a:solidFill>
                  <a:schemeClr val="bg1"/>
                </a:solidFill>
              </a:rPr>
              <a:t>: 0.0001 and 0.01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learning_rate</a:t>
            </a:r>
            <a:r>
              <a:rPr lang="de-DE" sz="2000" dirty="0">
                <a:solidFill>
                  <a:schemeClr val="bg1"/>
                </a:solidFill>
              </a:rPr>
              <a:t>: ‘</a:t>
            </a:r>
            <a:r>
              <a:rPr lang="de-DE" sz="2000" dirty="0" err="1">
                <a:solidFill>
                  <a:schemeClr val="bg1"/>
                </a:solidFill>
              </a:rPr>
              <a:t>constant</a:t>
            </a:r>
            <a:r>
              <a:rPr lang="de-DE" sz="2000" dirty="0">
                <a:solidFill>
                  <a:schemeClr val="bg1"/>
                </a:solidFill>
              </a:rPr>
              <a:t>‘, ‘</a:t>
            </a:r>
            <a:r>
              <a:rPr lang="en-US" sz="2000" dirty="0" err="1">
                <a:solidFill>
                  <a:schemeClr val="bg1"/>
                </a:solidFill>
              </a:rPr>
              <a:t>invscaling</a:t>
            </a:r>
            <a:r>
              <a:rPr lang="en-US" sz="2000" dirty="0">
                <a:solidFill>
                  <a:schemeClr val="bg1"/>
                </a:solidFill>
              </a:rPr>
              <a:t>’ and ‘adaptive’</a:t>
            </a:r>
            <a:endParaRPr lang="de-DE" sz="2000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max_iter</a:t>
            </a:r>
            <a:r>
              <a:rPr lang="de-DE" sz="2000" dirty="0">
                <a:solidFill>
                  <a:schemeClr val="bg1"/>
                </a:solidFill>
              </a:rPr>
              <a:t>: 250, 500 and 750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A514CE-13F4-4B53-95E4-7B8163AC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700" dirty="0">
                <a:solidFill>
                  <a:schemeClr val="bg1"/>
                </a:solidFill>
              </a:rPr>
              <a:t>Model </a:t>
            </a:r>
            <a:r>
              <a:rPr lang="de-DE" sz="4700" dirty="0" err="1">
                <a:solidFill>
                  <a:schemeClr val="bg1"/>
                </a:solidFill>
              </a:rPr>
              <a:t>Selection</a:t>
            </a:r>
            <a:r>
              <a:rPr lang="de-DE" sz="4700" dirty="0">
                <a:solidFill>
                  <a:schemeClr val="bg1"/>
                </a:solidFill>
              </a:rPr>
              <a:t>: Multi-Layer-</a:t>
            </a:r>
            <a:r>
              <a:rPr lang="de-DE" sz="4700" dirty="0" err="1">
                <a:solidFill>
                  <a:schemeClr val="bg1"/>
                </a:solidFill>
              </a:rPr>
              <a:t>Percepton</a:t>
            </a:r>
            <a:r>
              <a:rPr lang="de-DE" sz="4700" dirty="0">
                <a:solidFill>
                  <a:schemeClr val="bg1"/>
                </a:solidFill>
              </a:rPr>
              <a:t> (MLP)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cross-validated grid-search over this parameter grid (with </a:t>
            </a:r>
            <a:r>
              <a:rPr lang="en-US" dirty="0" err="1">
                <a:solidFill>
                  <a:schemeClr val="bg1"/>
                </a:solidFill>
              </a:rPr>
              <a:t>GridSearchCV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Kfold</a:t>
            </a:r>
            <a:r>
              <a:rPr lang="en-US" dirty="0">
                <a:solidFill>
                  <a:schemeClr val="bg1"/>
                </a:solidFill>
              </a:rPr>
              <a:t>) yielded: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52FED3E-70E6-483B-92E5-A45920ABC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820245"/>
              </p:ext>
            </p:extLst>
          </p:nvPr>
        </p:nvGraphicFramePr>
        <p:xfrm>
          <a:off x="581025" y="2713355"/>
          <a:ext cx="11029949" cy="377952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06846">
                  <a:extLst>
                    <a:ext uri="{9D8B030D-6E8A-4147-A177-3AD203B41FA5}">
                      <a16:colId xmlns:a16="http://schemas.microsoft.com/office/drawing/2014/main" val="1322115446"/>
                    </a:ext>
                  </a:extLst>
                </a:gridCol>
                <a:gridCol w="906846">
                  <a:extLst>
                    <a:ext uri="{9D8B030D-6E8A-4147-A177-3AD203B41FA5}">
                      <a16:colId xmlns:a16="http://schemas.microsoft.com/office/drawing/2014/main" val="4002351065"/>
                    </a:ext>
                  </a:extLst>
                </a:gridCol>
                <a:gridCol w="1132948">
                  <a:extLst>
                    <a:ext uri="{9D8B030D-6E8A-4147-A177-3AD203B41FA5}">
                      <a16:colId xmlns:a16="http://schemas.microsoft.com/office/drawing/2014/main" val="1787229583"/>
                    </a:ext>
                  </a:extLst>
                </a:gridCol>
                <a:gridCol w="1327330">
                  <a:extLst>
                    <a:ext uri="{9D8B030D-6E8A-4147-A177-3AD203B41FA5}">
                      <a16:colId xmlns:a16="http://schemas.microsoft.com/office/drawing/2014/main" val="2741697927"/>
                    </a:ext>
                  </a:extLst>
                </a:gridCol>
                <a:gridCol w="1694427">
                  <a:extLst>
                    <a:ext uri="{9D8B030D-6E8A-4147-A177-3AD203B41FA5}">
                      <a16:colId xmlns:a16="http://schemas.microsoft.com/office/drawing/2014/main" val="583169137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498763533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4043951834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138020765"/>
                    </a:ext>
                  </a:extLst>
                </a:gridCol>
                <a:gridCol w="1265388">
                  <a:extLst>
                    <a:ext uri="{9D8B030D-6E8A-4147-A177-3AD203B41FA5}">
                      <a16:colId xmlns:a16="http://schemas.microsoft.com/office/drawing/2014/main" val="579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Scaler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Hidden_layer_size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Activation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Solver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Alpha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Learning_rate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Max_iter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Score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features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(100,50)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Logistic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0.0001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Adaptive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250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3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All except 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8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Chroma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3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Spec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9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Zero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00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Mfcc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/>
                        <a:t>Chords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6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72042"/>
                  </a:ext>
                </a:extLst>
              </a:tr>
            </a:tbl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17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07EFC-6B89-48C8-97B3-CF35F5F7D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92C6992-1467-435B-8423-41AE9DA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91691AD-5154-4D8D-978B-31CE9724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82" y="1117378"/>
            <a:ext cx="9547111" cy="4788472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1D5AD22-FEDA-4F06-AE46-881F1968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6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148009-8E3A-41D5-A35D-26E82E02CE99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60F7FA-5D78-460C-B63B-DFD8757ADC1D}"/>
              </a:ext>
            </a:extLst>
          </p:cNvPr>
          <p:cNvSpPr/>
          <p:nvPr/>
        </p:nvSpPr>
        <p:spPr>
          <a:xfrm>
            <a:off x="420624" y="1825625"/>
            <a:ext cx="11198128" cy="460950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690686"/>
            <a:ext cx="11198127" cy="41808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learners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Use a </a:t>
            </a:r>
            <a:r>
              <a:rPr lang="de-DE" dirty="0" err="1">
                <a:solidFill>
                  <a:schemeClr val="bg1"/>
                </a:solidFill>
              </a:rPr>
              <a:t>balanced</a:t>
            </a:r>
            <a:r>
              <a:rPr lang="de-DE" dirty="0">
                <a:solidFill>
                  <a:schemeClr val="bg1"/>
                </a:solidFill>
              </a:rPr>
              <a:t> medium </a:t>
            </a:r>
            <a:r>
              <a:rPr lang="de-DE" dirty="0" err="1">
                <a:solidFill>
                  <a:schemeClr val="bg1"/>
                </a:solidFill>
              </a:rPr>
              <a:t>size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</a:t>
            </a:r>
            <a:r>
              <a:rPr lang="de-DE" dirty="0">
                <a:solidFill>
                  <a:schemeClr val="bg1"/>
                </a:solidFill>
              </a:rPr>
              <a:t> 10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classifiers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GUI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BAA82CC-56A8-49EF-8E8F-7BDC6BDF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3298BF4-768F-4D20-9041-0FB19D1FE6D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Evaluation</a:t>
            </a:r>
          </a:p>
        </p:txBody>
      </p:sp>
      <p:pic>
        <p:nvPicPr>
          <p:cNvPr id="7" name="Inhaltsplatzhalter 5" descr="Ein Bild, das Briefpapier, Bleistift enthält.&#10;&#10;Automatisch generierte Beschreibung">
            <a:extLst>
              <a:ext uri="{FF2B5EF4-FFF2-40B4-BE49-F238E27FC236}">
                <a16:creationId xmlns:a16="http://schemas.microsoft.com/office/drawing/2014/main" id="{FE85C57F-481E-4B31-A32C-0E82670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1" y="1654418"/>
            <a:ext cx="9869558" cy="4950200"/>
          </a:xfr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F2DAA4-D14E-4E16-84FC-B03560AF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90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A9CE116-4EB6-4E35-A3B4-E4969084001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 err="1">
                <a:solidFill>
                  <a:schemeClr val="bg1"/>
                </a:solidFill>
              </a:rPr>
              <a:t>Confusion</a:t>
            </a:r>
            <a:r>
              <a:rPr lang="de-DE" sz="4200" dirty="0">
                <a:solidFill>
                  <a:schemeClr val="bg1"/>
                </a:solidFill>
              </a:rPr>
              <a:t> Matrices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4609685-54F2-43ED-BA46-6378F1996AF7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8ADE4CF-CDC7-4E8E-9104-36F8E27E59A9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661D2C-1E63-4C8C-819A-C1033FD7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5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Florians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Test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8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C78F0A-3F49-444C-994D-E1C4A7F6C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225C44-6346-41B6-B837-C19CBF8F8BCD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Job: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costum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classified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arrange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feature- and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boxes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Approach: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team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1-D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audio-samples, due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Librosa-specification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develop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routine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read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record</a:t>
            </a:r>
            <a:r>
              <a:rPr lang="de-DE" dirty="0">
                <a:solidFill>
                  <a:schemeClr val="bg1"/>
                </a:solidFill>
              </a:rPr>
              <a:t> audio-files and </a:t>
            </a:r>
            <a:r>
              <a:rPr lang="de-DE" dirty="0" err="1">
                <a:solidFill>
                  <a:schemeClr val="bg1"/>
                </a:solidFill>
              </a:rPr>
              <a:t>convert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pydub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requires</a:t>
            </a:r>
            <a:r>
              <a:rPr lang="de-DE" dirty="0">
                <a:solidFill>
                  <a:schemeClr val="bg1"/>
                </a:solidFill>
              </a:rPr>
              <a:t>: FFMPEG), </a:t>
            </a:r>
            <a:r>
              <a:rPr lang="de-DE" dirty="0" err="1">
                <a:solidFill>
                  <a:schemeClr val="bg1"/>
                </a:solidFill>
              </a:rPr>
              <a:t>sounddevice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C50C97C-57C0-46A5-9927-1AC1A706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0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06EF54-AA0B-4AB6-B660-DB117D1E149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EDEB8-C728-4065-82F8-47B1A8F8AE85}"/>
              </a:ext>
            </a:extLst>
          </p:cNvPr>
          <p:cNvSpPr/>
          <p:nvPr/>
        </p:nvSpPr>
        <p:spPr>
          <a:xfrm>
            <a:off x="340572" y="1690688"/>
            <a:ext cx="11750814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>
                <a:solidFill>
                  <a:schemeClr val="bg1"/>
                </a:solidFill>
              </a:rPr>
              <a:t>Read &amp; </a:t>
            </a: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Files: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File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master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reads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delegates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appropriate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decided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WAV and MP3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dictionary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make</a:t>
            </a:r>
            <a:r>
              <a:rPr lang="de-DE" sz="2400" dirty="0">
                <a:solidFill>
                  <a:schemeClr val="bg1"/>
                </a:solidFill>
              </a:rPr>
              <a:t> code </a:t>
            </a:r>
            <a:r>
              <a:rPr lang="de-DE" sz="2400" dirty="0" err="1">
                <a:solidFill>
                  <a:schemeClr val="bg1"/>
                </a:solidFill>
              </a:rPr>
              <a:t>easily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extendable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031842C-4116-4D32-BF2B-79351FC9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20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537E55C-CDBF-4587-AB7B-B3AE78CF554A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58FA4A-CA66-4A31-9A07-DF67E02903BD}"/>
              </a:ext>
            </a:extLst>
          </p:cNvPr>
          <p:cNvSpPr/>
          <p:nvPr/>
        </p:nvSpPr>
        <p:spPr>
          <a:xfrm>
            <a:off x="340571" y="1595979"/>
            <a:ext cx="11722797" cy="480482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Telefon enthält.&#10;&#10;Automatisch generierte Beschreibung">
            <a:extLst>
              <a:ext uri="{FF2B5EF4-FFF2-40B4-BE49-F238E27FC236}">
                <a16:creationId xmlns:a16="http://schemas.microsoft.com/office/drawing/2014/main" id="{1F7613AC-72E0-4EA3-BB35-8EA36876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76" y="1690689"/>
            <a:ext cx="6991183" cy="39221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only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, </a:t>
            </a:r>
            <a:r>
              <a:rPr lang="de-DE" sz="2400" dirty="0" err="1">
                <a:solidFill>
                  <a:schemeClr val="bg1"/>
                </a:solidFill>
              </a:rPr>
              <a:t>needed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classifyer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independent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signal</a:t>
            </a:r>
            <a:r>
              <a:rPr lang="de-DE" sz="2400" dirty="0">
                <a:solidFill>
                  <a:schemeClr val="bg1"/>
                </a:solidFill>
              </a:rPr>
              <a:t>, so </a:t>
            </a:r>
            <a:r>
              <a:rPr lang="de-DE" sz="2400" dirty="0" err="1">
                <a:solidFill>
                  <a:schemeClr val="bg1"/>
                </a:solidFill>
              </a:rPr>
              <a:t>taking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75E922F-1AE7-4B77-9688-053657E3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5C6FA5-40D2-49AE-9ABA-2EE4190C69AC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780C09-75F5-4DA6-B52A-DD172D4DD079}"/>
              </a:ext>
            </a:extLst>
          </p:cNvPr>
          <p:cNvSpPr/>
          <p:nvPr/>
        </p:nvSpPr>
        <p:spPr>
          <a:xfrm>
            <a:off x="340571" y="1690688"/>
            <a:ext cx="11789909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Bildschirm, Tisch, sitzend, computer enthält.&#10;&#10;Automatisch generierte Beschreibung">
            <a:extLst>
              <a:ext uri="{FF2B5EF4-FFF2-40B4-BE49-F238E27FC236}">
                <a16:creationId xmlns:a16="http://schemas.microsoft.com/office/drawing/2014/main" id="{C45E9143-61B3-4584-8A9E-D5005DC4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69" y="2101174"/>
            <a:ext cx="7149303" cy="32684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47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WAV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technical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outsourced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Sounddevice</a:t>
            </a:r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WAV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2C4E19E-5166-4A46-A2F8-B2139452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38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4CDA14-26F5-45FD-A446-721A5D7608C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200" dirty="0">
                <a:solidFill>
                  <a:schemeClr val="bg1"/>
                </a:solidFill>
              </a:rPr>
              <a:t>Outlook</a:t>
            </a:r>
            <a:r>
              <a:rPr lang="de-DE" dirty="0"/>
              <a:t>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63CEEF-FAFA-4469-88B8-557B16B0B7A8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Possible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further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Feature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extract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features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eg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  <a:r>
              <a:rPr lang="de-DE" sz="2400" dirty="0" err="1">
                <a:solidFill>
                  <a:schemeClr val="bg1"/>
                </a:solidFill>
              </a:rPr>
              <a:t>spectral-rollof</a:t>
            </a:r>
            <a:r>
              <a:rPr lang="de-DE" sz="2400" dirty="0">
                <a:solidFill>
                  <a:schemeClr val="bg1"/>
                </a:solidFill>
              </a:rPr>
              <a:t>), </a:t>
            </a:r>
            <a:r>
              <a:rPr lang="de-DE" sz="2400" dirty="0" err="1">
                <a:solidFill>
                  <a:schemeClr val="bg1"/>
                </a:solidFill>
              </a:rPr>
              <a:t>compare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standard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deviation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Data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Use 1million </a:t>
            </a:r>
            <a:r>
              <a:rPr lang="de-DE" sz="2400" dirty="0" err="1">
                <a:solidFill>
                  <a:schemeClr val="bg1"/>
                </a:solidFill>
              </a:rPr>
              <a:t>songs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Model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scale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sklearn.Normalizer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cross-validated grid-search for all Classifiers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a Neural Network with only the images of the Spectrograms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Evaluate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effects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formats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GUI?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1E7360-40D3-409E-9EAE-CD792A08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1/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https://www.kaggle.com/andradaolteanu/gtzan-dataset-music-genre-classification/data</a:t>
            </a:r>
            <a:r>
              <a:rPr lang="de-DE" sz="1800" dirty="0">
                <a:solidFill>
                  <a:schemeClr val="bg1"/>
                </a:solidFill>
              </a:rPr>
              <a:t> ; </a:t>
            </a:r>
            <a:r>
              <a:rPr lang="de-DE" sz="1800" dirty="0" err="1">
                <a:solidFill>
                  <a:schemeClr val="bg1"/>
                </a:solidFill>
              </a:rPr>
              <a:t>free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available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dataset</a:t>
            </a:r>
            <a:endParaRPr lang="en-US" sz="1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https://towardsdatascience.com/music-genre-classification-with-python-c714d032f0d8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Valerio </a:t>
            </a:r>
            <a:r>
              <a:rPr lang="en-GB" sz="1800" b="0" i="0" dirty="0" err="1">
                <a:solidFill>
                  <a:schemeClr val="bg1"/>
                </a:solidFill>
                <a:effectLst/>
                <a:latin typeface="Roboto"/>
              </a:rPr>
              <a:t>Velardo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 - The Sound of AI (YouTube Channel)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https://towardsdatascience.com/musical-genre-classification-with-convolutional-neural-networks-ff04f9601a74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MSc</a:t>
            </a:r>
            <a:r>
              <a:rPr lang="de-DE" sz="1800" dirty="0">
                <a:solidFill>
                  <a:schemeClr val="bg1"/>
                </a:solidFill>
              </a:rPr>
              <a:t> Computer Science, University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Birmingham,‘‘</a:t>
            </a:r>
            <a:r>
              <a:rPr lang="de-DE" sz="1800" dirty="0" err="1">
                <a:solidFill>
                  <a:schemeClr val="bg1"/>
                </a:solidFill>
              </a:rPr>
              <a:t>Machine</a:t>
            </a:r>
            <a:r>
              <a:rPr lang="de-DE" sz="1800" dirty="0">
                <a:solidFill>
                  <a:schemeClr val="bg1"/>
                </a:solidFill>
              </a:rPr>
              <a:t> Learning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Music Genre Classification‘‘, </a:t>
            </a:r>
            <a:r>
              <a:rPr lang="de-DE" sz="1800" dirty="0" err="1">
                <a:solidFill>
                  <a:schemeClr val="bg1"/>
                </a:solidFill>
              </a:rPr>
              <a:t>Author</a:t>
            </a:r>
            <a:r>
              <a:rPr lang="de-DE" sz="1800" dirty="0">
                <a:solidFill>
                  <a:schemeClr val="bg1"/>
                </a:solidFill>
              </a:rPr>
              <a:t>: Bryn </a:t>
            </a:r>
            <a:r>
              <a:rPr lang="de-DE" sz="1800" dirty="0" err="1">
                <a:solidFill>
                  <a:schemeClr val="bg1"/>
                </a:solidFill>
              </a:rPr>
              <a:t>Lansdown</a:t>
            </a:r>
            <a:r>
              <a:rPr lang="de-DE" sz="1800" dirty="0">
                <a:solidFill>
                  <a:schemeClr val="bg1"/>
                </a:solidFill>
              </a:rPr>
              <a:t>, Supervisor: Dr. Shan He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https://www.youtube.com/watch?v=t0mNFAFdz_Q&amp;t=267s</a:t>
            </a:r>
            <a:r>
              <a:rPr lang="de-DE" sz="1800" dirty="0">
                <a:solidFill>
                  <a:schemeClr val="bg1"/>
                </a:solidFill>
              </a:rPr>
              <a:t> Caio </a:t>
            </a:r>
            <a:r>
              <a:rPr lang="de-DE" sz="1800" dirty="0" err="1">
                <a:solidFill>
                  <a:schemeClr val="bg1"/>
                </a:solidFill>
              </a:rPr>
              <a:t>Miyashiro</a:t>
            </a:r>
            <a:r>
              <a:rPr lang="de-DE" sz="1800" dirty="0">
                <a:solidFill>
                  <a:schemeClr val="bg1"/>
                </a:solidFill>
              </a:rPr>
              <a:t> at </a:t>
            </a:r>
            <a:r>
              <a:rPr lang="de-DE" sz="1800" dirty="0" err="1">
                <a:solidFill>
                  <a:schemeClr val="bg1"/>
                </a:solidFill>
              </a:rPr>
              <a:t>Pydata</a:t>
            </a:r>
            <a:r>
              <a:rPr lang="de-DE" sz="1800" dirty="0">
                <a:solidFill>
                  <a:schemeClr val="bg1"/>
                </a:solidFill>
              </a:rPr>
              <a:t> Berlin 2019 </a:t>
            </a:r>
            <a:r>
              <a:rPr lang="de-DE" sz="1800" dirty="0" err="1">
                <a:solidFill>
                  <a:schemeClr val="bg1"/>
                </a:solidFill>
              </a:rPr>
              <a:t>about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Recognition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Cheng, </a:t>
            </a:r>
            <a:r>
              <a:rPr lang="de-DE" sz="1800" dirty="0" err="1">
                <a:solidFill>
                  <a:schemeClr val="bg1"/>
                </a:solidFill>
              </a:rPr>
              <a:t>Heng-Tze</a:t>
            </a:r>
            <a:r>
              <a:rPr lang="de-DE" sz="1800" dirty="0">
                <a:solidFill>
                  <a:schemeClr val="bg1"/>
                </a:solidFill>
              </a:rPr>
              <a:t> &amp; Yang, </a:t>
            </a:r>
            <a:r>
              <a:rPr lang="de-DE" sz="1800" dirty="0" err="1">
                <a:solidFill>
                  <a:schemeClr val="bg1"/>
                </a:solidFill>
              </a:rPr>
              <a:t>yi-hsuan</a:t>
            </a:r>
            <a:r>
              <a:rPr lang="de-DE" sz="1800" dirty="0">
                <a:solidFill>
                  <a:schemeClr val="bg1"/>
                </a:solidFill>
              </a:rPr>
              <a:t> &amp; Lin, </a:t>
            </a:r>
            <a:r>
              <a:rPr lang="de-DE" sz="1800" dirty="0" err="1">
                <a:solidFill>
                  <a:schemeClr val="bg1"/>
                </a:solidFill>
              </a:rPr>
              <a:t>Yu</a:t>
            </a:r>
            <a:r>
              <a:rPr lang="de-DE" sz="1800" dirty="0">
                <a:solidFill>
                  <a:schemeClr val="bg1"/>
                </a:solidFill>
              </a:rPr>
              <a:t>-Ching &amp; Liao, I-Bin &amp; Chen, Homer. (2008).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recognition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music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classification</a:t>
            </a:r>
            <a:r>
              <a:rPr lang="de-DE" sz="1800" dirty="0">
                <a:solidFill>
                  <a:schemeClr val="bg1"/>
                </a:solidFill>
              </a:rPr>
              <a:t> and </a:t>
            </a:r>
            <a:r>
              <a:rPr lang="de-DE" sz="1800" dirty="0" err="1">
                <a:solidFill>
                  <a:schemeClr val="bg1"/>
                </a:solidFill>
              </a:rPr>
              <a:t>retrieval</a:t>
            </a:r>
            <a:r>
              <a:rPr lang="de-DE" sz="1800" dirty="0">
                <a:solidFill>
                  <a:schemeClr val="bg1"/>
                </a:solidFill>
              </a:rPr>
              <a:t>. 1505 - 1508. 10.1109/ICME.2008.4607732.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2/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Mellina</a:t>
            </a:r>
            <a:r>
              <a:rPr lang="de-DE" sz="1800" dirty="0">
                <a:solidFill>
                  <a:schemeClr val="bg1"/>
                </a:solidFill>
              </a:rPr>
              <a:t>, Alessio &amp; </a:t>
            </a:r>
            <a:r>
              <a:rPr lang="de-DE" sz="1800" dirty="0" err="1">
                <a:solidFill>
                  <a:schemeClr val="bg1"/>
                </a:solidFill>
              </a:rPr>
              <a:t>Sentinelli</a:t>
            </a:r>
            <a:r>
              <a:rPr lang="de-DE" sz="1800" dirty="0">
                <a:solidFill>
                  <a:schemeClr val="bg1"/>
                </a:solidFill>
              </a:rPr>
              <a:t>, Alexandro &amp; </a:t>
            </a:r>
            <a:r>
              <a:rPr lang="de-DE" sz="1800" dirty="0" err="1">
                <a:solidFill>
                  <a:schemeClr val="bg1"/>
                </a:solidFill>
              </a:rPr>
              <a:t>Marfia</a:t>
            </a:r>
            <a:r>
              <a:rPr lang="de-DE" sz="1800" dirty="0">
                <a:solidFill>
                  <a:schemeClr val="bg1"/>
                </a:solidFill>
              </a:rPr>
              <a:t>, Gustavo &amp; </a:t>
            </a:r>
            <a:r>
              <a:rPr lang="de-DE" sz="1800" dirty="0" err="1">
                <a:solidFill>
                  <a:schemeClr val="bg1"/>
                </a:solidFill>
              </a:rPr>
              <a:t>Roccetti</a:t>
            </a:r>
            <a:r>
              <a:rPr lang="de-DE" sz="1800" dirty="0">
                <a:solidFill>
                  <a:schemeClr val="bg1"/>
                </a:solidFill>
              </a:rPr>
              <a:t>, Marco. (2012). AREEB: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REfrain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extraction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ThumBnail</a:t>
            </a:r>
            <a:r>
              <a:rPr lang="de-DE" sz="1800" dirty="0">
                <a:solidFill>
                  <a:schemeClr val="bg1"/>
                </a:solidFill>
              </a:rPr>
              <a:t>. 2012 IEEE Consumer Communications and Networking Conference, CCNC'2012. 10.1109/CCNC.2012.6181003.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https://musicinformationretrieval.com/stft.html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3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726AA22-8A51-4FEC-8FFD-6A6C36434982}"/>
              </a:ext>
            </a:extLst>
          </p:cNvPr>
          <p:cNvSpPr/>
          <p:nvPr/>
        </p:nvSpPr>
        <p:spPr>
          <a:xfrm>
            <a:off x="420625" y="674945"/>
            <a:ext cx="6869408" cy="70592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5065776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Music Genres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5AC1-58E5-4127-AB4C-1D677167127C}"/>
              </a:ext>
            </a:extLst>
          </p:cNvPr>
          <p:cNvSpPr/>
          <p:nvPr/>
        </p:nvSpPr>
        <p:spPr>
          <a:xfrm>
            <a:off x="1808645" y="2265028"/>
            <a:ext cx="8442703" cy="303681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Blues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Classical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Disco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Jazz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Reggae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97BAF83-07E9-45B5-ABA9-FD564115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Task Distribution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All </a:t>
            </a:r>
            <a:r>
              <a:rPr lang="de-DE" u="sng" dirty="0" err="1">
                <a:solidFill>
                  <a:schemeClr val="bg1"/>
                </a:solidFill>
              </a:rPr>
              <a:t>team</a:t>
            </a:r>
            <a:r>
              <a:rPr lang="de-DE" u="sng" dirty="0">
                <a:solidFill>
                  <a:schemeClr val="bg1"/>
                </a:solidFill>
              </a:rPr>
              <a:t> </a:t>
            </a:r>
            <a:r>
              <a:rPr lang="de-DE" u="sng" dirty="0" err="1">
                <a:solidFill>
                  <a:schemeClr val="bg1"/>
                </a:solidFill>
              </a:rPr>
              <a:t>members</a:t>
            </a:r>
            <a:r>
              <a:rPr lang="de-DE" u="sng" dirty="0">
                <a:solidFill>
                  <a:schemeClr val="bg1"/>
                </a:solidFill>
              </a:rPr>
              <a:t>:  </a:t>
            </a:r>
            <a:r>
              <a:rPr lang="de-DE" dirty="0">
                <a:solidFill>
                  <a:schemeClr val="bg1"/>
                </a:solidFill>
              </a:rPr>
              <a:t>Find </a:t>
            </a:r>
            <a:r>
              <a:rPr lang="de-DE" dirty="0" err="1">
                <a:solidFill>
                  <a:schemeClr val="bg1"/>
                </a:solidFill>
              </a:rPr>
              <a:t>literature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pappers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approaches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multiple, open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sources</a:t>
            </a:r>
            <a:r>
              <a:rPr lang="de-DE" dirty="0">
                <a:solidFill>
                  <a:schemeClr val="bg1"/>
                </a:solidFill>
              </a:rPr>
              <a:t> </a:t>
            </a:r>
            <a:endParaRPr lang="de-DE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Dennis</a:t>
            </a:r>
            <a:r>
              <a:rPr lang="de-DE" dirty="0">
                <a:solidFill>
                  <a:schemeClr val="bg1"/>
                </a:solidFill>
              </a:rPr>
              <a:t>: Project Management, </a:t>
            </a:r>
            <a:r>
              <a:rPr lang="de-DE" dirty="0" err="1">
                <a:solidFill>
                  <a:schemeClr val="bg1"/>
                </a:solidFill>
              </a:rPr>
              <a:t>merge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control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Project Plan,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Stella</a:t>
            </a:r>
            <a:r>
              <a:rPr lang="de-DE" dirty="0">
                <a:solidFill>
                  <a:schemeClr val="bg1"/>
                </a:solidFill>
              </a:rPr>
              <a:t>: Find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Explore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extracted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Dennis, Joshua),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store</a:t>
            </a:r>
            <a:r>
              <a:rPr lang="de-DE" dirty="0">
                <a:solidFill>
                  <a:schemeClr val="bg1"/>
                </a:solidFill>
              </a:rPr>
              <a:t> in a </a:t>
            </a:r>
            <a:r>
              <a:rPr lang="de-DE" dirty="0" err="1">
                <a:solidFill>
                  <a:schemeClr val="bg1"/>
                </a:solidFill>
              </a:rPr>
              <a:t>csv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file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Joshua), Import </a:t>
            </a:r>
            <a:r>
              <a:rPr lang="de-DE" dirty="0" err="1">
                <a:solidFill>
                  <a:schemeClr val="bg1"/>
                </a:solidFill>
              </a:rPr>
              <a:t>confusion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matrices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Florian)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Joshua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Florian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Claas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38" name="Picture 14" descr="Vielen Dank für eure Aufmerksamkeit Noch Fragen? - Tough Spongebob ...">
            <a:extLst>
              <a:ext uri="{FF2B5EF4-FFF2-40B4-BE49-F238E27FC236}">
                <a16:creationId xmlns:a16="http://schemas.microsoft.com/office/drawing/2014/main" id="{62A8C2AB-4CB0-4ACF-A731-E8AF35FD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37" y="1425692"/>
            <a:ext cx="5796590" cy="49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E9E510-613F-4FD0-AC7D-ED72757D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" y="139959"/>
            <a:ext cx="5937079" cy="4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2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C3AC0-E591-4858-A3F6-81C09888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E014F6-C23B-4B3B-A94E-173AAD2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FE8B1-5264-4C98-A31A-69663FFC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A3EB07-EB7C-448C-8C22-DE80CE3A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</p:spTree>
    <p:extLst>
      <p:ext uri="{BB962C8B-B14F-4D97-AF65-F5344CB8AC3E}">
        <p14:creationId xmlns:p14="http://schemas.microsoft.com/office/powerpoint/2010/main" val="395859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97376B-5D33-43AA-AEC9-E1CF7874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1000 songs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songs for each genre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 duration: 30 seconds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 of dataset: Kaggle.com, GTZAN Dataset-Music Genre Classification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7C89E0-5AB8-4672-B0A6-3334AD40BA47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398336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782F722-5850-4CC3-9CA0-5F3C6ECB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Short-Time Fourier Transform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293919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Music signals are highly non-stationary, i.e., their statistics change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Meaningless to compute a single FT over an entire song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STFT is obtained by computing the Fourier transform for successive frames in a signal: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 m and frequency w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Since we care about the spectral magnitude and not the phase content, we use the spectrogram, which shows the intensity of frequencies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Spectogram</a:t>
            </a:r>
            <a:r>
              <a:rPr lang="en-US" dirty="0">
                <a:solidFill>
                  <a:schemeClr val="bg1"/>
                </a:solidFill>
              </a:rPr>
              <a:t> is simply the squared magnitude of the STFT: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D74382-C0B0-4042-984D-8A99F415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03" y="3413042"/>
            <a:ext cx="2943225" cy="6286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CB16F5-F5AA-4903-B48E-D239217C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27" y="5502782"/>
            <a:ext cx="21812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1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3549ED-79E6-468E-8843-6FFC4B23014D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Zero Crossing Rate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C08B96-0CF7-4ED9-AA07-5B0566112CA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number of times the amplitude of the signal passes through a value of zero, within a time interval.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 of smoothness of an audio signal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values for highly percussive sounds like those in metal and pop.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where s: signal of length T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1A40E60-093C-484F-8A14-204922B1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28" y="3696879"/>
            <a:ext cx="4134427" cy="895475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D08C481-3124-4012-A2C7-3BFA6F92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146C1-2E80-4BCB-A255-74CCE057742F}"/>
              </a:ext>
            </a:extLst>
          </p:cNvPr>
          <p:cNvSpPr/>
          <p:nvPr/>
        </p:nvSpPr>
        <p:spPr>
          <a:xfrm>
            <a:off x="117083" y="166255"/>
            <a:ext cx="11702787" cy="599901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6" b="29800"/>
          <a:stretch/>
        </p:blipFill>
        <p:spPr>
          <a:xfrm>
            <a:off x="5762494" y="536282"/>
            <a:ext cx="5798216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479C6-68C9-4623-8455-191C83E5AB4D}"/>
              </a:ext>
            </a:extLst>
          </p:cNvPr>
          <p:cNvSpPr txBox="1"/>
          <p:nvPr/>
        </p:nvSpPr>
        <p:spPr>
          <a:xfrm>
            <a:off x="447038" y="71157"/>
            <a:ext cx="101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/>
                </a:solidFill>
              </a:rPr>
              <a:t>Blues 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7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7BBAFD8-BB4E-46C2-B161-8F5C814C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94" y="1993422"/>
            <a:ext cx="5825465" cy="109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4E21F-E422-4F71-9792-5CD98698BDDF}"/>
              </a:ext>
            </a:extLst>
          </p:cNvPr>
          <p:cNvSpPr txBox="1"/>
          <p:nvPr/>
        </p:nvSpPr>
        <p:spPr>
          <a:xfrm>
            <a:off x="4304129" y="158973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</a:t>
            </a:r>
            <a:r>
              <a:rPr lang="de-DE" dirty="0" err="1">
                <a:solidFill>
                  <a:schemeClr val="bg1"/>
                </a:solidFill>
              </a:rPr>
              <a:t>Metal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comb&#10;&#10;Description automatically generated">
            <a:extLst>
              <a:ext uri="{FF2B5EF4-FFF2-40B4-BE49-F238E27FC236}">
                <a16:creationId xmlns:a16="http://schemas.microsoft.com/office/drawing/2014/main" id="{641E70D0-883A-432D-BBCA-A503CAF70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" y="532822"/>
            <a:ext cx="5130800" cy="109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3B7B49-853A-44B4-B2FD-81F7B4A6A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0" y="1938119"/>
            <a:ext cx="5129784" cy="10917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01DC3BB-B57B-427E-8069-DEDCA7F19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6" y="3311315"/>
            <a:ext cx="5155768" cy="109728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69AC344-C67B-48A4-A2B4-31965898F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4" y="3311315"/>
            <a:ext cx="5825464" cy="1017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A1947-CA1E-4A69-B74C-319715FA92E8}"/>
              </a:ext>
            </a:extLst>
          </p:cNvPr>
          <p:cNvSpPr txBox="1"/>
          <p:nvPr/>
        </p:nvSpPr>
        <p:spPr>
          <a:xfrm>
            <a:off x="2079311" y="2996739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                 </a:t>
            </a:r>
            <a:r>
              <a:rPr lang="de-DE" dirty="0" err="1">
                <a:solidFill>
                  <a:schemeClr val="bg1"/>
                </a:solidFill>
              </a:rPr>
              <a:t>Classical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5085F-2BC7-439C-A0B8-03D5A5C8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5" y="4797399"/>
            <a:ext cx="5155369" cy="1097195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BB0CCAD-811D-44B3-A8CB-25DE67525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54" y="4797399"/>
            <a:ext cx="5838403" cy="1097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F4F770-BE8A-490C-950E-6DE850EA7C8C}"/>
              </a:ext>
            </a:extLst>
          </p:cNvPr>
          <p:cNvSpPr txBox="1"/>
          <p:nvPr/>
        </p:nvSpPr>
        <p:spPr>
          <a:xfrm>
            <a:off x="3623190" y="4403746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Jazz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F35AD-CE2C-4807-B164-8EF9D2F0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AA2063-2EFE-4B17-9B66-0CEF1B64C116}"/>
              </a:ext>
            </a:extLst>
          </p:cNvPr>
          <p:cNvSpPr/>
          <p:nvPr/>
        </p:nvSpPr>
        <p:spPr>
          <a:xfrm>
            <a:off x="137270" y="127740"/>
            <a:ext cx="11677046" cy="622997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1D6C9D64-DF82-4DF1-88A3-37BAF779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85921"/>
            <a:ext cx="5504688" cy="10972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C9DAF-D19F-4847-ADC9-D50E2AED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54" y="500282"/>
            <a:ext cx="5621352" cy="1097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975E-81A4-430F-A621-2DDC9073FCE7}"/>
              </a:ext>
            </a:extLst>
          </p:cNvPr>
          <p:cNvSpPr txBox="1"/>
          <p:nvPr/>
        </p:nvSpPr>
        <p:spPr>
          <a:xfrm>
            <a:off x="2778666" y="116589"/>
            <a:ext cx="64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 Pop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2E2CB-F618-4947-B4A3-F761E703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1887669"/>
            <a:ext cx="5504688" cy="109728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F0372B-775F-4864-A506-B12656A85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1896936"/>
            <a:ext cx="5621352" cy="1083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5F434-FA4B-43D9-A2E2-35F7DF564146}"/>
              </a:ext>
            </a:extLst>
          </p:cNvPr>
          <p:cNvSpPr txBox="1"/>
          <p:nvPr/>
        </p:nvSpPr>
        <p:spPr>
          <a:xfrm>
            <a:off x="2835314" y="1558390"/>
            <a:ext cx="565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Rock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033942-576D-485A-B72D-F4C7E3796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3291177"/>
            <a:ext cx="5504688" cy="109728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60211-42B6-4034-ABEC-29199E46F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3295000"/>
            <a:ext cx="5621352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D82DC-ED08-4D80-8E2F-749DE66BB112}"/>
              </a:ext>
            </a:extLst>
          </p:cNvPr>
          <p:cNvSpPr txBox="1"/>
          <p:nvPr/>
        </p:nvSpPr>
        <p:spPr>
          <a:xfrm>
            <a:off x="2729622" y="2980152"/>
            <a:ext cx="67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Country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picture containing measure, object&#10;&#10;Description automatically generated">
            <a:extLst>
              <a:ext uri="{FF2B5EF4-FFF2-40B4-BE49-F238E27FC236}">
                <a16:creationId xmlns:a16="http://schemas.microsoft.com/office/drawing/2014/main" id="{68D5D9FE-5E80-4026-A19E-93C5420F8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737530"/>
            <a:ext cx="5504688" cy="112416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B519F7D-D1D9-40E7-8CE2-D162BA7A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88" y="4737530"/>
            <a:ext cx="5686568" cy="112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1563D5-07B1-455E-A113-CD42BA4DFCD4}"/>
              </a:ext>
            </a:extLst>
          </p:cNvPr>
          <p:cNvSpPr txBox="1"/>
          <p:nvPr/>
        </p:nvSpPr>
        <p:spPr>
          <a:xfrm>
            <a:off x="3419060" y="4410864"/>
            <a:ext cx="55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</a:t>
            </a:r>
            <a:r>
              <a:rPr lang="de-DE" dirty="0">
                <a:solidFill>
                  <a:schemeClr val="bg1"/>
                </a:solidFill>
              </a:rPr>
              <a:t>Disco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2D80F2-8484-467B-AAFB-3384CBD7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1644</Words>
  <Application>Microsoft Office PowerPoint</Application>
  <PresentationFormat>Widescreen</PresentationFormat>
  <Paragraphs>237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Century Gothic</vt:lpstr>
      <vt:lpstr>Dante</vt:lpstr>
      <vt:lpstr>Dante (Headings)2</vt:lpstr>
      <vt:lpstr>Elephant</vt:lpstr>
      <vt:lpstr>Franklin Gothic Book</vt:lpstr>
      <vt:lpstr>Roboto</vt:lpstr>
      <vt:lpstr>Wingdings</vt:lpstr>
      <vt:lpstr>Wingdings 2</vt:lpstr>
      <vt:lpstr>OffsetVTI</vt:lpstr>
      <vt:lpstr>BrushVTI</vt:lpstr>
      <vt:lpstr>Crop</vt:lpstr>
      <vt:lpstr>M.U.G.G.E.  Mostly Unfinished Genre Grading Engine</vt:lpstr>
      <vt:lpstr>Goals</vt:lpstr>
      <vt:lpstr>Music Genres</vt:lpstr>
      <vt:lpstr>Dataset</vt:lpstr>
      <vt:lpstr>Features</vt:lpstr>
      <vt:lpstr>Short-Time Fourier Transform</vt:lpstr>
      <vt:lpstr>Zero Crossing Rate</vt:lpstr>
      <vt:lpstr>PowerPoint Presentation</vt:lpstr>
      <vt:lpstr>PowerPoint Presentation</vt:lpstr>
      <vt:lpstr>PowerPoint Presentation</vt:lpstr>
      <vt:lpstr>Spectral Centroid</vt:lpstr>
      <vt:lpstr>MFCC</vt:lpstr>
      <vt:lpstr>Chroma</vt:lpstr>
      <vt:lpstr>Chord Feature</vt:lpstr>
      <vt:lpstr>Chord Feature</vt:lpstr>
      <vt:lpstr>Our models</vt:lpstr>
      <vt:lpstr>Model Selection: Multi-Layer-Perceptron (MLP) </vt:lpstr>
      <vt:lpstr>Model Selection: Multi-Layer-Percepton (MLP) </vt:lpstr>
      <vt:lpstr>PowerPoint Presentation</vt:lpstr>
      <vt:lpstr>Evaluation</vt:lpstr>
      <vt:lpstr>Confusion Matrices</vt:lpstr>
      <vt:lpstr>Florians</vt:lpstr>
      <vt:lpstr>Input-Pipeline</vt:lpstr>
      <vt:lpstr>Input-Pipeline</vt:lpstr>
      <vt:lpstr>Input-Pipeline</vt:lpstr>
      <vt:lpstr>Input-Pipeline</vt:lpstr>
      <vt:lpstr>Outlook:</vt:lpstr>
      <vt:lpstr>References 1/</vt:lpstr>
      <vt:lpstr>References 2/</vt:lpstr>
      <vt:lpstr>Task Distribution</vt:lpstr>
      <vt:lpstr>PowerPoint Presentation</vt:lpstr>
      <vt:lpstr>Appendix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Styliani Tholioti</cp:lastModifiedBy>
  <cp:revision>54</cp:revision>
  <dcterms:created xsi:type="dcterms:W3CDTF">2020-07-09T11:08:09Z</dcterms:created>
  <dcterms:modified xsi:type="dcterms:W3CDTF">2020-07-15T17:01:32Z</dcterms:modified>
</cp:coreProperties>
</file>